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84" r:id="rId2"/>
  </p:sldMasterIdLst>
  <p:sldIdLst>
    <p:sldId id="256" r:id="rId3"/>
    <p:sldId id="263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99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0638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191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7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lnSpc>
                <a:spcPct val="113000"/>
              </a:lnSpc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203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5700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929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6014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841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48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7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71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8347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07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817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918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274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09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65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62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556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037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07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4/11/23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50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b="1" kern="1200" spc="19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 spc="1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 spc="1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 spc="1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 spc="1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 spc="1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Yu Gothic"/>
              <a:ea typeface="+mn-ea"/>
              <a:cs typeface="+mn-cs"/>
            </a:endParaRPr>
          </a:p>
        </p:txBody>
      </p:sp>
      <p:pic>
        <p:nvPicPr>
          <p:cNvPr id="4" name="Video 3" descr="Five Colourful Printed Eggs">
            <a:extLst>
              <a:ext uri="{FF2B5EF4-FFF2-40B4-BE49-F238E27FC236}">
                <a16:creationId xmlns:a16="http://schemas.microsoft.com/office/drawing/2014/main" id="{680C6E11-5CD1-908B-C52D-CDD2620C49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54BB51-F07F-6933-5969-2F6A1C302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189" y="630677"/>
            <a:ext cx="10454640" cy="2611185"/>
          </a:xfrm>
        </p:spPr>
        <p:txBody>
          <a:bodyPr anchor="ctr">
            <a:normAutofit fontScale="90000"/>
          </a:bodyPr>
          <a:lstStyle/>
          <a:p>
            <a:r>
              <a:rPr lang="de-DE" dirty="0"/>
              <a:t>Was wir an Ostern gemacht haben</a:t>
            </a:r>
            <a:br>
              <a:rPr lang="de-DE" dirty="0"/>
            </a:b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7BD7B-9DF6-BA0F-A236-8B76959D8B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138" y="5260227"/>
            <a:ext cx="5183542" cy="889161"/>
          </a:xfrm>
        </p:spPr>
        <p:txBody>
          <a:bodyPr anchor="ctr">
            <a:normAutofit fontScale="92500"/>
          </a:bodyPr>
          <a:lstStyle/>
          <a:p>
            <a:r>
              <a:rPr lang="de-DE" dirty="0"/>
              <a:t>Perfekt Wiederholung German IV </a:t>
            </a:r>
          </a:p>
        </p:txBody>
      </p:sp>
    </p:spTree>
    <p:extLst>
      <p:ext uri="{BB962C8B-B14F-4D97-AF65-F5344CB8AC3E}">
        <p14:creationId xmlns:p14="http://schemas.microsoft.com/office/powerpoint/2010/main" val="3128992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16716-9929-F995-0243-FF2552001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Spielen Sie Memory.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EE30F-FADF-9F29-B114-D59C6013E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Spielen Sie von links nach rechts</a:t>
            </a:r>
          </a:p>
          <a:p>
            <a:r>
              <a:rPr lang="de-DE" dirty="0"/>
              <a:t>und von oben nach unten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/>
              <a:t>Bilden Sie den Satz im Perfekt. </a:t>
            </a:r>
          </a:p>
          <a:p>
            <a:r>
              <a:rPr lang="de-DE" dirty="0"/>
              <a:t>Checken Sie die Antwort. </a:t>
            </a:r>
          </a:p>
        </p:txBody>
      </p:sp>
      <p:sp>
        <p:nvSpPr>
          <p:cNvPr id="4" name="Notched Right Arrow 3">
            <a:extLst>
              <a:ext uri="{FF2B5EF4-FFF2-40B4-BE49-F238E27FC236}">
                <a16:creationId xmlns:a16="http://schemas.microsoft.com/office/drawing/2014/main" id="{8BA1BE26-2EDE-C885-2DB1-8DD7D485E1CE}"/>
              </a:ext>
            </a:extLst>
          </p:cNvPr>
          <p:cNvSpPr/>
          <p:nvPr/>
        </p:nvSpPr>
        <p:spPr>
          <a:xfrm>
            <a:off x="5497286" y="1940875"/>
            <a:ext cx="1447800" cy="584611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Notched Right Arrow 4">
            <a:extLst>
              <a:ext uri="{FF2B5EF4-FFF2-40B4-BE49-F238E27FC236}">
                <a16:creationId xmlns:a16="http://schemas.microsoft.com/office/drawing/2014/main" id="{685BD88D-6CFB-9E99-527C-106B94472072}"/>
              </a:ext>
            </a:extLst>
          </p:cNvPr>
          <p:cNvSpPr/>
          <p:nvPr/>
        </p:nvSpPr>
        <p:spPr>
          <a:xfrm rot="5400000">
            <a:off x="5800168" y="2654198"/>
            <a:ext cx="842035" cy="584611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6824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E7608F53-1286-4041-ABFD-BE7179DAF367}"/>
              </a:ext>
            </a:extLst>
          </p:cNvPr>
          <p:cNvSpPr/>
          <p:nvPr/>
        </p:nvSpPr>
        <p:spPr>
          <a:xfrm>
            <a:off x="210850" y="30458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D78"/>
                </a:solidFill>
              </a:rPr>
              <a:t>Ich bin nicht zu Hause geblieben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C09B318E-7D96-7941-90C8-533B18DA05E0}"/>
              </a:ext>
            </a:extLst>
          </p:cNvPr>
          <p:cNvSpPr/>
          <p:nvPr/>
        </p:nvSpPr>
        <p:spPr>
          <a:xfrm>
            <a:off x="1945311" y="30458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6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de-DE" sz="1600" dirty="0">
                <a:solidFill>
                  <a:srgbClr val="FFFD78"/>
                </a:solidFill>
              </a:rPr>
              <a:t>Die Osterferien haben 5 Tage gedauert</a:t>
            </a:r>
          </a:p>
          <a:p>
            <a:pPr algn="ctr"/>
            <a:endParaRPr lang="de-DE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952505F9-4F90-8B4E-AF79-D694A54E1F0A}"/>
              </a:ext>
            </a:extLst>
          </p:cNvPr>
          <p:cNvSpPr/>
          <p:nvPr/>
        </p:nvSpPr>
        <p:spPr>
          <a:xfrm>
            <a:off x="3679780" y="30458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D78"/>
                </a:solidFill>
              </a:rPr>
              <a:t>Wir haben ein Video gedreht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38E72A40-F934-A54F-AB4A-175045150CD1}"/>
              </a:ext>
            </a:extLst>
          </p:cNvPr>
          <p:cNvSpPr/>
          <p:nvPr/>
        </p:nvSpPr>
        <p:spPr>
          <a:xfrm>
            <a:off x="5414246" y="30458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Es ist viel passiert 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61B1F9F7-6BF2-8040-B212-4299904886B1}"/>
              </a:ext>
            </a:extLst>
          </p:cNvPr>
          <p:cNvSpPr/>
          <p:nvPr/>
        </p:nvSpPr>
        <p:spPr>
          <a:xfrm>
            <a:off x="7148711" y="30458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Wir sind auf ein Festival gegangen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44750B0-478D-F04D-B616-E9B257378FCB}"/>
              </a:ext>
            </a:extLst>
          </p:cNvPr>
          <p:cNvSpPr/>
          <p:nvPr/>
        </p:nvSpPr>
        <p:spPr>
          <a:xfrm>
            <a:off x="8883175" y="30458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Das Festival hat in Central statt-gefunden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5A79D94E-2ED6-D64E-B014-25DEED45B75F}"/>
              </a:ext>
            </a:extLst>
          </p:cNvPr>
          <p:cNvSpPr/>
          <p:nvPr/>
        </p:nvSpPr>
        <p:spPr>
          <a:xfrm>
            <a:off x="10617639" y="30458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Es hat  auf dem Festival gute Musik gegeben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B9D39CA9-911F-3D48-A4CB-8CFD54DFF584}"/>
              </a:ext>
            </a:extLst>
          </p:cNvPr>
          <p:cNvSpPr/>
          <p:nvPr/>
        </p:nvSpPr>
        <p:spPr>
          <a:xfrm>
            <a:off x="210831" y="1743091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Meine </a:t>
            </a:r>
            <a:r>
              <a:rPr lang="de-DE" sz="1400" dirty="0">
                <a:solidFill>
                  <a:srgbClr val="FFFF00"/>
                </a:solidFill>
              </a:rPr>
              <a:t>Kommilitonin </a:t>
            </a:r>
            <a:r>
              <a:rPr lang="de-DE" sz="1600" dirty="0">
                <a:solidFill>
                  <a:srgbClr val="FFFF00"/>
                </a:solidFill>
              </a:rPr>
              <a:t>ist auch </a:t>
            </a:r>
            <a:r>
              <a:rPr lang="de-DE" sz="1200" dirty="0">
                <a:solidFill>
                  <a:srgbClr val="FFFF00"/>
                </a:solidFill>
              </a:rPr>
              <a:t>mitgekommen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55A5AAE-9AFD-AE41-9605-EA77DCFB834F}"/>
              </a:ext>
            </a:extLst>
          </p:cNvPr>
          <p:cNvSpPr/>
          <p:nvPr/>
        </p:nvSpPr>
        <p:spPr>
          <a:xfrm>
            <a:off x="1945311" y="1729056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Ich habe mit meinen Freunden Bier getrunken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020E2C67-1CF6-1845-9312-47543CF886C5}"/>
              </a:ext>
            </a:extLst>
          </p:cNvPr>
          <p:cNvSpPr/>
          <p:nvPr/>
        </p:nvSpPr>
        <p:spPr>
          <a:xfrm>
            <a:off x="3679780" y="1733492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500" dirty="0">
                <a:solidFill>
                  <a:srgbClr val="FFFF00"/>
                </a:solidFill>
              </a:rPr>
              <a:t>Sie haben auch viel Spaß gehabt</a:t>
            </a:r>
            <a:endParaRPr lang="de-DE" sz="1600" dirty="0">
              <a:solidFill>
                <a:srgbClr val="FFFF00"/>
              </a:solidFill>
            </a:endParaRP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3B8F2655-3AFD-7042-94B2-2FE967C46444}"/>
              </a:ext>
            </a:extLst>
          </p:cNvPr>
          <p:cNvSpPr/>
          <p:nvPr/>
        </p:nvSpPr>
        <p:spPr>
          <a:xfrm>
            <a:off x="5414246" y="1729056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Wir sind in Stanley  gewesen. </a:t>
            </a:r>
          </a:p>
          <a:p>
            <a:pPr algn="ctr"/>
            <a:r>
              <a:rPr lang="de-DE" sz="1600" dirty="0">
                <a:solidFill>
                  <a:srgbClr val="FFFF00"/>
                </a:solidFill>
              </a:rPr>
              <a:t>(Wir waren in Stanley)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887AABAC-5581-C143-98BA-29A94D0206D7}"/>
              </a:ext>
            </a:extLst>
          </p:cNvPr>
          <p:cNvSpPr/>
          <p:nvPr/>
        </p:nvSpPr>
        <p:spPr>
          <a:xfrm>
            <a:off x="7148711" y="1729056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Stanley hat mir gut gefallen</a:t>
            </a:r>
            <a:r>
              <a:rPr lang="de-DE" sz="1600" dirty="0">
                <a:solidFill>
                  <a:schemeClr val="accent6">
                    <a:lumMod val="50000"/>
                  </a:schemeClr>
                </a:solidFill>
              </a:rPr>
              <a:t>.. 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33974CC1-15B8-E244-97FF-E54F933F18D9}"/>
              </a:ext>
            </a:extLst>
          </p:cNvPr>
          <p:cNvSpPr/>
          <p:nvPr/>
        </p:nvSpPr>
        <p:spPr>
          <a:xfrm>
            <a:off x="8883175" y="1729056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Hast du dir schon das M+ Museum angesehen? 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A433486E-3693-F34C-A8A1-7CA2A5E5CD18}"/>
              </a:ext>
            </a:extLst>
          </p:cNvPr>
          <p:cNvSpPr/>
          <p:nvPr/>
        </p:nvSpPr>
        <p:spPr>
          <a:xfrm>
            <a:off x="10617639" y="1729056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Die Ausstellung war sehenswert! 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CDE1A84F-560D-D041-AB8C-56D4C703FD9D}"/>
              </a:ext>
            </a:extLst>
          </p:cNvPr>
          <p:cNvSpPr/>
          <p:nvPr/>
        </p:nvSpPr>
        <p:spPr>
          <a:xfrm>
            <a:off x="210848" y="3427652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Ich habe an Ostern nicht gearbeitet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1B3B11C0-D03F-C445-ACCD-8A72B14815A8}"/>
              </a:ext>
            </a:extLst>
          </p:cNvPr>
          <p:cNvSpPr/>
          <p:nvPr/>
        </p:nvSpPr>
        <p:spPr>
          <a:xfrm>
            <a:off x="1945313" y="3433967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Meine Freunde haben mir WhatsApps geschrieben 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4CFEBE9-00AB-AB49-8A4A-DA2CDDAA815F}"/>
              </a:ext>
            </a:extLst>
          </p:cNvPr>
          <p:cNvSpPr/>
          <p:nvPr/>
        </p:nvSpPr>
        <p:spPr>
          <a:xfrm>
            <a:off x="3679777" y="3453616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Ich habe gar nicht an meinen Deutschkurs gedacht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066F111F-7343-3D4D-9DF8-B5C85566A0A9}"/>
              </a:ext>
            </a:extLst>
          </p:cNvPr>
          <p:cNvSpPr/>
          <p:nvPr/>
        </p:nvSpPr>
        <p:spPr>
          <a:xfrm>
            <a:off x="5414246" y="3442841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Bist du auch jeden Tag um 12 Uhr </a:t>
            </a:r>
            <a:r>
              <a:rPr lang="de-DE" sz="1600" dirty="0" err="1">
                <a:solidFill>
                  <a:srgbClr val="FFFF00"/>
                </a:solidFill>
              </a:rPr>
              <a:t>aufge</a:t>
            </a:r>
            <a:r>
              <a:rPr lang="de-DE" sz="1600" dirty="0">
                <a:solidFill>
                  <a:srgbClr val="FFFF00"/>
                </a:solidFill>
              </a:rPr>
              <a:t>-standen? 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35C03B31-570F-7646-A844-9BA57A3D1E9D}"/>
              </a:ext>
            </a:extLst>
          </p:cNvPr>
          <p:cNvSpPr/>
          <p:nvPr/>
        </p:nvSpPr>
        <p:spPr>
          <a:xfrm>
            <a:off x="7148710" y="3436526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Wir sind auch nach SZ gefahren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4CF39750-BA1F-D243-B92D-DFCF3EB2C7C0}"/>
              </a:ext>
            </a:extLst>
          </p:cNvPr>
          <p:cNvSpPr/>
          <p:nvPr/>
        </p:nvSpPr>
        <p:spPr>
          <a:xfrm>
            <a:off x="8883174" y="3442841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Aber ich habe die Leute in SZ nicht verstanden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71251367-4D6C-154F-9451-1EEF192AEBA8}"/>
              </a:ext>
            </a:extLst>
          </p:cNvPr>
          <p:cNvSpPr/>
          <p:nvPr/>
        </p:nvSpPr>
        <p:spPr>
          <a:xfrm>
            <a:off x="10617638" y="3453616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Leider sind wir nicht nach Deutschland geflogen</a:t>
            </a:r>
            <a:r>
              <a:rPr lang="de-DE" sz="1600" dirty="0">
                <a:solidFill>
                  <a:schemeClr val="accent6">
                    <a:lumMod val="50000"/>
                  </a:schemeClr>
                </a:solidFill>
              </a:rPr>
              <a:t>…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78E34558-661A-544B-8A11-C92744D07DD2}"/>
              </a:ext>
            </a:extLst>
          </p:cNvPr>
          <p:cNvSpPr/>
          <p:nvPr/>
        </p:nvSpPr>
        <p:spPr>
          <a:xfrm>
            <a:off x="210832" y="5101179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Meine Freundin hat letztes Jahr in D Urlaub gemacht</a:t>
            </a:r>
            <a:r>
              <a:rPr lang="de-DE" sz="1600" dirty="0">
                <a:solidFill>
                  <a:schemeClr val="accent6">
                    <a:lumMod val="50000"/>
                  </a:schemeClr>
                </a:solidFill>
              </a:rPr>
              <a:t>. 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99089648-E93F-5342-815F-DC76E80EDA3E}"/>
              </a:ext>
            </a:extLst>
          </p:cNvPr>
          <p:cNvSpPr/>
          <p:nvPr/>
        </p:nvSpPr>
        <p:spPr>
          <a:xfrm>
            <a:off x="1945290" y="5078753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Sie hat den Kölner Dom besichtigt</a:t>
            </a: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E6130FBF-7E4E-0F44-88C2-70DE69BD85A0}"/>
              </a:ext>
            </a:extLst>
          </p:cNvPr>
          <p:cNvSpPr/>
          <p:nvPr/>
        </p:nvSpPr>
        <p:spPr>
          <a:xfrm>
            <a:off x="3679563" y="5078035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Sie hat aus D Schokolade mitgebracht.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585A3C4A-5828-D640-AC85-201145FA726F}"/>
              </a:ext>
            </a:extLst>
          </p:cNvPr>
          <p:cNvSpPr/>
          <p:nvPr/>
        </p:nvSpPr>
        <p:spPr>
          <a:xfrm>
            <a:off x="5414173" y="5099711"/>
            <a:ext cx="1574361" cy="1511426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Ich habe die Schokolade gern gegessen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35379711-E45A-1E42-8A53-7E79BB3C170F}"/>
              </a:ext>
            </a:extLst>
          </p:cNvPr>
          <p:cNvSpPr/>
          <p:nvPr/>
        </p:nvSpPr>
        <p:spPr>
          <a:xfrm>
            <a:off x="7139913" y="5119738"/>
            <a:ext cx="1574361" cy="146663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Was haben wir noch gemacht? 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6C350F58-20F0-2548-BC69-5CD8C8A6A4AE}"/>
              </a:ext>
            </a:extLst>
          </p:cNvPr>
          <p:cNvSpPr/>
          <p:nvPr/>
        </p:nvSpPr>
        <p:spPr>
          <a:xfrm>
            <a:off x="8865653" y="5109535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rgbClr val="FFFF00"/>
                </a:solidFill>
              </a:rPr>
              <a:t>Das habe ich schon vergessen!</a:t>
            </a: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EFF1B1A1-C55F-8649-B5F8-5AF109C38418}"/>
              </a:ext>
            </a:extLst>
          </p:cNvPr>
          <p:cNvSpPr/>
          <p:nvPr/>
        </p:nvSpPr>
        <p:spPr>
          <a:xfrm>
            <a:off x="10594583" y="5119738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rgbClr val="FFFD78"/>
                </a:solidFill>
              </a:rPr>
              <a:t>Und jetzt habe ich mein Deutschbuch aufgemacht. Wir fangen an! </a:t>
            </a:r>
            <a:r>
              <a:rPr lang="de-DE" sz="1600" dirty="0">
                <a:solidFill>
                  <a:schemeClr val="accent6">
                    <a:lumMod val="50000"/>
                  </a:schemeClr>
                </a:solidFill>
              </a:rPr>
              <a:t>… </a:t>
            </a:r>
          </a:p>
        </p:txBody>
      </p:sp>
      <p:sp>
        <p:nvSpPr>
          <p:cNvPr id="145" name="Rounded Rectangle 144">
            <a:extLst>
              <a:ext uri="{FF2B5EF4-FFF2-40B4-BE49-F238E27FC236}">
                <a16:creationId xmlns:a16="http://schemas.microsoft.com/office/drawing/2014/main" id="{3CA5A852-E5C5-8E48-8863-81346F696EF6}"/>
              </a:ext>
            </a:extLst>
          </p:cNvPr>
          <p:cNvSpPr/>
          <p:nvPr/>
        </p:nvSpPr>
        <p:spPr>
          <a:xfrm>
            <a:off x="220377" y="21582"/>
            <a:ext cx="1574361" cy="1555122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ich –  nicht zu Hause bleiben </a:t>
            </a:r>
          </a:p>
        </p:txBody>
      </p:sp>
      <p:sp>
        <p:nvSpPr>
          <p:cNvPr id="146" name="Rounded Rectangle 145">
            <a:extLst>
              <a:ext uri="{FF2B5EF4-FFF2-40B4-BE49-F238E27FC236}">
                <a16:creationId xmlns:a16="http://schemas.microsoft.com/office/drawing/2014/main" id="{B06718B1-1F03-004B-A459-CCEDAD38235C}"/>
              </a:ext>
            </a:extLst>
          </p:cNvPr>
          <p:cNvSpPr/>
          <p:nvPr/>
        </p:nvSpPr>
        <p:spPr>
          <a:xfrm>
            <a:off x="1951839" y="21582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5 Tage – Osterferien- dauern</a:t>
            </a:r>
          </a:p>
        </p:txBody>
      </p:sp>
      <p:sp>
        <p:nvSpPr>
          <p:cNvPr id="147" name="Rounded Rectangle 146">
            <a:extLst>
              <a:ext uri="{FF2B5EF4-FFF2-40B4-BE49-F238E27FC236}">
                <a16:creationId xmlns:a16="http://schemas.microsoft.com/office/drawing/2014/main" id="{3CD82CF0-E0BC-A54C-A881-7DF19F742C7C}"/>
              </a:ext>
            </a:extLst>
          </p:cNvPr>
          <p:cNvSpPr/>
          <p:nvPr/>
        </p:nvSpPr>
        <p:spPr>
          <a:xfrm>
            <a:off x="3669722" y="30115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ein Video drehen – wir </a:t>
            </a:r>
          </a:p>
        </p:txBody>
      </p:sp>
      <p:sp>
        <p:nvSpPr>
          <p:cNvPr id="148" name="Rounded Rectangle 147">
            <a:extLst>
              <a:ext uri="{FF2B5EF4-FFF2-40B4-BE49-F238E27FC236}">
                <a16:creationId xmlns:a16="http://schemas.microsoft.com/office/drawing/2014/main" id="{2334F0BC-35F6-0C4A-86C4-C0806C834F94}"/>
              </a:ext>
            </a:extLst>
          </p:cNvPr>
          <p:cNvSpPr/>
          <p:nvPr/>
        </p:nvSpPr>
        <p:spPr>
          <a:xfrm>
            <a:off x="5427303" y="30115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passieren- es- viel</a:t>
            </a:r>
          </a:p>
        </p:txBody>
      </p:sp>
      <p:sp>
        <p:nvSpPr>
          <p:cNvPr id="149" name="Rounded Rectangle 148">
            <a:extLst>
              <a:ext uri="{FF2B5EF4-FFF2-40B4-BE49-F238E27FC236}">
                <a16:creationId xmlns:a16="http://schemas.microsoft.com/office/drawing/2014/main" id="{AB601FBC-11B5-DF4F-A1D2-58F1D4A66370}"/>
              </a:ext>
            </a:extLst>
          </p:cNvPr>
          <p:cNvSpPr/>
          <p:nvPr/>
        </p:nvSpPr>
        <p:spPr>
          <a:xfrm>
            <a:off x="7144447" y="21582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wir - auf ein Festival gehen </a:t>
            </a:r>
          </a:p>
        </p:txBody>
      </p:sp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C9922671-9ED7-9746-8664-AA0DB8D8E210}"/>
              </a:ext>
            </a:extLst>
          </p:cNvPr>
          <p:cNvSpPr/>
          <p:nvPr/>
        </p:nvSpPr>
        <p:spPr>
          <a:xfrm>
            <a:off x="8876736" y="29409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Das Festival – in Central - stattfinden</a:t>
            </a:r>
          </a:p>
        </p:txBody>
      </p:sp>
      <p:sp>
        <p:nvSpPr>
          <p:cNvPr id="151" name="Rounded Rectangle 150">
            <a:extLst>
              <a:ext uri="{FF2B5EF4-FFF2-40B4-BE49-F238E27FC236}">
                <a16:creationId xmlns:a16="http://schemas.microsoft.com/office/drawing/2014/main" id="{94C8C132-9947-D846-9A27-65898D701CF7}"/>
              </a:ext>
            </a:extLst>
          </p:cNvPr>
          <p:cNvSpPr/>
          <p:nvPr/>
        </p:nvSpPr>
        <p:spPr>
          <a:xfrm>
            <a:off x="10634317" y="37269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auf dem Festival gute Musik</a:t>
            </a:r>
          </a:p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es - geben</a:t>
            </a:r>
          </a:p>
        </p:txBody>
      </p:sp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2BBDFEC2-39D5-8342-9752-A02EE521D641}"/>
              </a:ext>
            </a:extLst>
          </p:cNvPr>
          <p:cNvSpPr/>
          <p:nvPr/>
        </p:nvSpPr>
        <p:spPr>
          <a:xfrm>
            <a:off x="220377" y="1741262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meine </a:t>
            </a:r>
            <a:r>
              <a:rPr lang="de-DE" sz="1400" dirty="0">
                <a:solidFill>
                  <a:schemeClr val="accent4">
                    <a:lumMod val="75000"/>
                  </a:schemeClr>
                </a:solidFill>
              </a:rPr>
              <a:t>Kommilitonin</a:t>
            </a:r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 - auch mitkommen</a:t>
            </a:r>
          </a:p>
        </p:txBody>
      </p:sp>
      <p:sp>
        <p:nvSpPr>
          <p:cNvPr id="153" name="Rounded Rectangle 152">
            <a:extLst>
              <a:ext uri="{FF2B5EF4-FFF2-40B4-BE49-F238E27FC236}">
                <a16:creationId xmlns:a16="http://schemas.microsoft.com/office/drawing/2014/main" id="{2317C27D-A44E-C64E-AC58-D772D38D4339}"/>
              </a:ext>
            </a:extLst>
          </p:cNvPr>
          <p:cNvSpPr/>
          <p:nvPr/>
        </p:nvSpPr>
        <p:spPr>
          <a:xfrm>
            <a:off x="1970115" y="1728698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mit meinen Freunden Bier trinken – ich </a:t>
            </a:r>
          </a:p>
        </p:txBody>
      </p:sp>
      <p:sp>
        <p:nvSpPr>
          <p:cNvPr id="154" name="Rounded Rectangle 153">
            <a:extLst>
              <a:ext uri="{FF2B5EF4-FFF2-40B4-BE49-F238E27FC236}">
                <a16:creationId xmlns:a16="http://schemas.microsoft.com/office/drawing/2014/main" id="{13E10F04-C419-ED4F-BB07-144A1AF2205B}"/>
              </a:ext>
            </a:extLst>
          </p:cNvPr>
          <p:cNvSpPr/>
          <p:nvPr/>
        </p:nvSpPr>
        <p:spPr>
          <a:xfrm>
            <a:off x="3688019" y="1728698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sie (Plural) – auch viel Spaß haben</a:t>
            </a:r>
          </a:p>
        </p:txBody>
      </p:sp>
      <p:sp>
        <p:nvSpPr>
          <p:cNvPr id="155" name="Rounded Rectangle 154">
            <a:extLst>
              <a:ext uri="{FF2B5EF4-FFF2-40B4-BE49-F238E27FC236}">
                <a16:creationId xmlns:a16="http://schemas.microsoft.com/office/drawing/2014/main" id="{F4BE2284-1F25-9D49-B03A-CB386FB4E78F}"/>
              </a:ext>
            </a:extLst>
          </p:cNvPr>
          <p:cNvSpPr/>
          <p:nvPr/>
        </p:nvSpPr>
        <p:spPr>
          <a:xfrm>
            <a:off x="7152390" y="1728698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Stanley – gut gefallen– mir </a:t>
            </a:r>
          </a:p>
        </p:txBody>
      </p:sp>
      <p:sp>
        <p:nvSpPr>
          <p:cNvPr id="156" name="Rounded Rectangle 155">
            <a:extLst>
              <a:ext uri="{FF2B5EF4-FFF2-40B4-BE49-F238E27FC236}">
                <a16:creationId xmlns:a16="http://schemas.microsoft.com/office/drawing/2014/main" id="{97092842-A482-B448-BAC0-E2DAB06BEF7A}"/>
              </a:ext>
            </a:extLst>
          </p:cNvPr>
          <p:cNvSpPr/>
          <p:nvPr/>
        </p:nvSpPr>
        <p:spPr>
          <a:xfrm>
            <a:off x="8891435" y="1728698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das M+ Museum</a:t>
            </a:r>
          </a:p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du </a:t>
            </a:r>
          </a:p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dir schon ansehen? </a:t>
            </a: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0D4B93E3-9ADF-DB4E-A69C-FB7F4DDD01E7}"/>
              </a:ext>
            </a:extLst>
          </p:cNvPr>
          <p:cNvSpPr/>
          <p:nvPr/>
        </p:nvSpPr>
        <p:spPr>
          <a:xfrm>
            <a:off x="10630480" y="1728698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Studenten</a:t>
            </a:r>
          </a:p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eine </a:t>
            </a:r>
            <a:r>
              <a:rPr lang="de-DE" sz="1600" dirty="0">
                <a:solidFill>
                  <a:schemeClr val="accent4">
                    <a:lumMod val="75000"/>
                  </a:schemeClr>
                </a:solidFill>
              </a:rPr>
              <a:t>Ermäßigung</a:t>
            </a:r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bekommen </a:t>
            </a:r>
          </a:p>
        </p:txBody>
      </p:sp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DF600B10-CCAD-B04E-B1E1-99DDFAFC5539}"/>
              </a:ext>
            </a:extLst>
          </p:cNvPr>
          <p:cNvSpPr/>
          <p:nvPr/>
        </p:nvSpPr>
        <p:spPr>
          <a:xfrm>
            <a:off x="220377" y="3422799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ich – an Ostern </a:t>
            </a:r>
          </a:p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nicht arbeiten</a:t>
            </a:r>
          </a:p>
        </p:txBody>
      </p:sp>
      <p:sp>
        <p:nvSpPr>
          <p:cNvPr id="159" name="Rounded Rectangle 158">
            <a:extLst>
              <a:ext uri="{FF2B5EF4-FFF2-40B4-BE49-F238E27FC236}">
                <a16:creationId xmlns:a16="http://schemas.microsoft.com/office/drawing/2014/main" id="{64B3A169-A5CD-1546-B612-3172A74B9BC9}"/>
              </a:ext>
            </a:extLst>
          </p:cNvPr>
          <p:cNvSpPr/>
          <p:nvPr/>
        </p:nvSpPr>
        <p:spPr>
          <a:xfrm>
            <a:off x="3683520" y="3458001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denken – gar nicht ich – an meinen </a:t>
            </a:r>
            <a:r>
              <a:rPr lang="de-DE" sz="1600" dirty="0">
                <a:solidFill>
                  <a:schemeClr val="accent4">
                    <a:lumMod val="75000"/>
                  </a:schemeClr>
                </a:solidFill>
              </a:rPr>
              <a:t>Deutschkurs</a:t>
            </a:r>
          </a:p>
        </p:txBody>
      </p:sp>
      <p:sp>
        <p:nvSpPr>
          <p:cNvPr id="160" name="Rounded Rectangle 159">
            <a:extLst>
              <a:ext uri="{FF2B5EF4-FFF2-40B4-BE49-F238E27FC236}">
                <a16:creationId xmlns:a16="http://schemas.microsoft.com/office/drawing/2014/main" id="{6D4CAD2A-B0D2-5040-BDED-3FA1D06C175B}"/>
              </a:ext>
            </a:extLst>
          </p:cNvPr>
          <p:cNvSpPr/>
          <p:nvPr/>
        </p:nvSpPr>
        <p:spPr>
          <a:xfrm>
            <a:off x="5410040" y="3449658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um 12 Uhr  Uhr du – auch aufstehen jeden Tag </a:t>
            </a:r>
          </a:p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?</a:t>
            </a:r>
          </a:p>
        </p:txBody>
      </p:sp>
      <p:sp>
        <p:nvSpPr>
          <p:cNvPr id="161" name="Rounded Rectangle 160">
            <a:extLst>
              <a:ext uri="{FF2B5EF4-FFF2-40B4-BE49-F238E27FC236}">
                <a16:creationId xmlns:a16="http://schemas.microsoft.com/office/drawing/2014/main" id="{E1A74520-012E-A143-B63C-520F52EFFCFD}"/>
              </a:ext>
            </a:extLst>
          </p:cNvPr>
          <p:cNvSpPr/>
          <p:nvPr/>
        </p:nvSpPr>
        <p:spPr>
          <a:xfrm>
            <a:off x="7160817" y="3458001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Wir – auch  nach Shenzhen fahren</a:t>
            </a:r>
          </a:p>
        </p:txBody>
      </p:sp>
      <p:sp>
        <p:nvSpPr>
          <p:cNvPr id="162" name="Rounded Rectangle 161">
            <a:extLst>
              <a:ext uri="{FF2B5EF4-FFF2-40B4-BE49-F238E27FC236}">
                <a16:creationId xmlns:a16="http://schemas.microsoft.com/office/drawing/2014/main" id="{25702D83-E3AC-4A43-8528-6C6B81D3AF12}"/>
              </a:ext>
            </a:extLst>
          </p:cNvPr>
          <p:cNvSpPr/>
          <p:nvPr/>
        </p:nvSpPr>
        <p:spPr>
          <a:xfrm>
            <a:off x="8891435" y="3446571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Aber ich ich - nicht verstehen- die Leute in SZ</a:t>
            </a:r>
          </a:p>
        </p:txBody>
      </p:sp>
      <p:sp>
        <p:nvSpPr>
          <p:cNvPr id="163" name="Rounded Rectangle 162">
            <a:extLst>
              <a:ext uri="{FF2B5EF4-FFF2-40B4-BE49-F238E27FC236}">
                <a16:creationId xmlns:a16="http://schemas.microsoft.com/office/drawing/2014/main" id="{12826F62-B196-8547-B02B-F1B29D15ACD6}"/>
              </a:ext>
            </a:extLst>
          </p:cNvPr>
          <p:cNvSpPr/>
          <p:nvPr/>
        </p:nvSpPr>
        <p:spPr>
          <a:xfrm>
            <a:off x="10630479" y="3449658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Leider – nicht nach </a:t>
            </a:r>
            <a:r>
              <a:rPr lang="de-DE" sz="1400" dirty="0">
                <a:solidFill>
                  <a:schemeClr val="accent4">
                    <a:lumMod val="75000"/>
                  </a:schemeClr>
                </a:solidFill>
              </a:rPr>
              <a:t>Deutschland </a:t>
            </a:r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fliegen – wir </a:t>
            </a:r>
          </a:p>
        </p:txBody>
      </p:sp>
      <p:sp>
        <p:nvSpPr>
          <p:cNvPr id="164" name="Rounded Rectangle 163">
            <a:extLst>
              <a:ext uri="{FF2B5EF4-FFF2-40B4-BE49-F238E27FC236}">
                <a16:creationId xmlns:a16="http://schemas.microsoft.com/office/drawing/2014/main" id="{0A14EF88-E5C1-A341-9199-7D872C3298EC}"/>
              </a:ext>
            </a:extLst>
          </p:cNvPr>
          <p:cNvSpPr/>
          <p:nvPr/>
        </p:nvSpPr>
        <p:spPr>
          <a:xfrm>
            <a:off x="214162" y="5108175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Meine Freundin </a:t>
            </a:r>
          </a:p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letztes Jahr in D machen Urlaub</a:t>
            </a:r>
          </a:p>
        </p:txBody>
      </p:sp>
      <p:sp>
        <p:nvSpPr>
          <p:cNvPr id="165" name="Rounded Rectangle 164">
            <a:extLst>
              <a:ext uri="{FF2B5EF4-FFF2-40B4-BE49-F238E27FC236}">
                <a16:creationId xmlns:a16="http://schemas.microsoft.com/office/drawing/2014/main" id="{A76AF261-65B3-5446-B5A2-A08AD0ED1D68}"/>
              </a:ext>
            </a:extLst>
          </p:cNvPr>
          <p:cNvSpPr/>
          <p:nvPr/>
        </p:nvSpPr>
        <p:spPr>
          <a:xfrm>
            <a:off x="1952193" y="5075493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sie – besichtigen – den Kölner Dom </a:t>
            </a:r>
          </a:p>
        </p:txBody>
      </p:sp>
      <p:sp>
        <p:nvSpPr>
          <p:cNvPr id="166" name="Rounded Rectangle 165">
            <a:extLst>
              <a:ext uri="{FF2B5EF4-FFF2-40B4-BE49-F238E27FC236}">
                <a16:creationId xmlns:a16="http://schemas.microsoft.com/office/drawing/2014/main" id="{33EF3F4F-396A-C14F-92AD-F86F7B890A44}"/>
              </a:ext>
            </a:extLst>
          </p:cNvPr>
          <p:cNvSpPr/>
          <p:nvPr/>
        </p:nvSpPr>
        <p:spPr>
          <a:xfrm>
            <a:off x="3677010" y="5082420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Aus D – sie  </a:t>
            </a:r>
            <a:r>
              <a:rPr lang="de-DE" sz="1600" dirty="0">
                <a:solidFill>
                  <a:schemeClr val="accent4">
                    <a:lumMod val="75000"/>
                  </a:schemeClr>
                </a:solidFill>
              </a:rPr>
              <a:t>Schokolade</a:t>
            </a:r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- mitbringen</a:t>
            </a:r>
          </a:p>
        </p:txBody>
      </p:sp>
      <p:sp>
        <p:nvSpPr>
          <p:cNvPr id="167" name="Rounded Rectangle 166">
            <a:extLst>
              <a:ext uri="{FF2B5EF4-FFF2-40B4-BE49-F238E27FC236}">
                <a16:creationId xmlns:a16="http://schemas.microsoft.com/office/drawing/2014/main" id="{EB8562DE-C6D7-5E4F-AEC5-6767503BACF2}"/>
              </a:ext>
            </a:extLst>
          </p:cNvPr>
          <p:cNvSpPr/>
          <p:nvPr/>
        </p:nvSpPr>
        <p:spPr>
          <a:xfrm>
            <a:off x="5417886" y="5093814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die </a:t>
            </a:r>
            <a:r>
              <a:rPr lang="de-DE" sz="1400" dirty="0">
                <a:solidFill>
                  <a:schemeClr val="accent4">
                    <a:lumMod val="75000"/>
                  </a:schemeClr>
                </a:solidFill>
              </a:rPr>
              <a:t>Schokolade</a:t>
            </a:r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 – ich – gern essen </a:t>
            </a:r>
          </a:p>
        </p:txBody>
      </p:sp>
      <p:sp>
        <p:nvSpPr>
          <p:cNvPr id="168" name="Rounded Rectangle 167">
            <a:extLst>
              <a:ext uri="{FF2B5EF4-FFF2-40B4-BE49-F238E27FC236}">
                <a16:creationId xmlns:a16="http://schemas.microsoft.com/office/drawing/2014/main" id="{C075E412-D832-704F-8197-ABD16158ECFF}"/>
              </a:ext>
            </a:extLst>
          </p:cNvPr>
          <p:cNvSpPr/>
          <p:nvPr/>
        </p:nvSpPr>
        <p:spPr>
          <a:xfrm>
            <a:off x="8860115" y="5093814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>
                <a:solidFill>
                  <a:schemeClr val="accent4">
                    <a:lumMod val="75000"/>
                  </a:schemeClr>
                </a:solidFill>
              </a:rPr>
              <a:t>ich – schon –das – vergessen!</a:t>
            </a:r>
          </a:p>
        </p:txBody>
      </p:sp>
      <p:sp>
        <p:nvSpPr>
          <p:cNvPr id="169" name="Rounded Rectangle 168">
            <a:extLst>
              <a:ext uri="{FF2B5EF4-FFF2-40B4-BE49-F238E27FC236}">
                <a16:creationId xmlns:a16="http://schemas.microsoft.com/office/drawing/2014/main" id="{7AB2C8A7-4485-8F44-9693-3CC36BBF8725}"/>
              </a:ext>
            </a:extLst>
          </p:cNvPr>
          <p:cNvSpPr/>
          <p:nvPr/>
        </p:nvSpPr>
        <p:spPr>
          <a:xfrm>
            <a:off x="10594583" y="5119738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Und jetzt – aufmachen – ich – mein </a:t>
            </a:r>
            <a:r>
              <a:rPr lang="de-DE" sz="1400" dirty="0">
                <a:solidFill>
                  <a:schemeClr val="accent4">
                    <a:lumMod val="75000"/>
                  </a:schemeClr>
                </a:solidFill>
              </a:rPr>
              <a:t>Deutschbuch. </a:t>
            </a:r>
          </a:p>
        </p:txBody>
      </p:sp>
      <p:sp>
        <p:nvSpPr>
          <p:cNvPr id="170" name="Rounded Rectangle 169">
            <a:extLst>
              <a:ext uri="{FF2B5EF4-FFF2-40B4-BE49-F238E27FC236}">
                <a16:creationId xmlns:a16="http://schemas.microsoft.com/office/drawing/2014/main" id="{7C253C59-CA3D-CB40-B387-AF82E26F2E99}"/>
              </a:ext>
            </a:extLst>
          </p:cNvPr>
          <p:cNvSpPr/>
          <p:nvPr/>
        </p:nvSpPr>
        <p:spPr>
          <a:xfrm>
            <a:off x="5422506" y="1728698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Wir – in Stanley -sein</a:t>
            </a:r>
          </a:p>
        </p:txBody>
      </p:sp>
      <p:sp>
        <p:nvSpPr>
          <p:cNvPr id="171" name="Rounded Rectangle 170">
            <a:extLst>
              <a:ext uri="{FF2B5EF4-FFF2-40B4-BE49-F238E27FC236}">
                <a16:creationId xmlns:a16="http://schemas.microsoft.com/office/drawing/2014/main" id="{C364B22F-3511-E149-98B2-C85661CED399}"/>
              </a:ext>
            </a:extLst>
          </p:cNvPr>
          <p:cNvSpPr/>
          <p:nvPr/>
        </p:nvSpPr>
        <p:spPr>
          <a:xfrm>
            <a:off x="1957425" y="3424539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meine Freunde </a:t>
            </a:r>
          </a:p>
          <a:p>
            <a:pPr marL="285750" indent="-285750" algn="ctr">
              <a:buFontTx/>
              <a:buChar char="-"/>
            </a:pPr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mir –</a:t>
            </a:r>
          </a:p>
          <a:p>
            <a:pPr marL="285750" indent="-285750" algn="ctr">
              <a:buFontTx/>
              <a:buChar char="-"/>
            </a:pPr>
            <a:r>
              <a:rPr lang="de-DE" sz="1400" dirty="0">
                <a:solidFill>
                  <a:schemeClr val="accent4">
                    <a:lumMod val="75000"/>
                  </a:schemeClr>
                </a:solidFill>
              </a:rPr>
              <a:t>WhatsApp</a:t>
            </a:r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de-DE" sz="1400" dirty="0">
                <a:solidFill>
                  <a:schemeClr val="accent4">
                    <a:lumMod val="75000"/>
                  </a:schemeClr>
                </a:solidFill>
              </a:rPr>
              <a:t>schreiben </a:t>
            </a:r>
          </a:p>
        </p:txBody>
      </p:sp>
      <p:sp>
        <p:nvSpPr>
          <p:cNvPr id="172" name="Rounded Rectangle 171">
            <a:extLst>
              <a:ext uri="{FF2B5EF4-FFF2-40B4-BE49-F238E27FC236}">
                <a16:creationId xmlns:a16="http://schemas.microsoft.com/office/drawing/2014/main" id="{EFD579BE-BD9D-DE44-B321-3AC9BBE73F8E}"/>
              </a:ext>
            </a:extLst>
          </p:cNvPr>
          <p:cNvSpPr/>
          <p:nvPr/>
        </p:nvSpPr>
        <p:spPr>
          <a:xfrm>
            <a:off x="7141042" y="5096569"/>
            <a:ext cx="1574361" cy="1555122"/>
          </a:xfrm>
          <a:prstGeom prst="roundRect">
            <a:avLst/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scene3d>
            <a:camera prst="orthographicFront"/>
            <a:lightRig rig="threePt" dir="t"/>
          </a:scene3d>
          <a:sp3d>
            <a:bevelT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Was – wir noch machen ?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52C181-61F9-2048-931A-D5A75668CC10}"/>
              </a:ext>
            </a:extLst>
          </p:cNvPr>
          <p:cNvSpPr txBox="1"/>
          <p:nvPr/>
        </p:nvSpPr>
        <p:spPr>
          <a:xfrm>
            <a:off x="-104442" y="641735"/>
            <a:ext cx="297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E45BFE-1154-7440-BDE6-1652F540C69B}"/>
              </a:ext>
            </a:extLst>
          </p:cNvPr>
          <p:cNvSpPr txBox="1"/>
          <p:nvPr/>
        </p:nvSpPr>
        <p:spPr>
          <a:xfrm>
            <a:off x="-82921" y="2216084"/>
            <a:ext cx="343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3AD413-6377-B248-AF61-310CA3361B76}"/>
              </a:ext>
            </a:extLst>
          </p:cNvPr>
          <p:cNvSpPr txBox="1"/>
          <p:nvPr/>
        </p:nvSpPr>
        <p:spPr>
          <a:xfrm>
            <a:off x="-64777" y="4119863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371424-1575-C24B-A2C8-7DDB05A8215E}"/>
              </a:ext>
            </a:extLst>
          </p:cNvPr>
          <p:cNvSpPr txBox="1"/>
          <p:nvPr/>
        </p:nvSpPr>
        <p:spPr>
          <a:xfrm>
            <a:off x="-64777" y="5784938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9D0F88-E563-8E4E-A78A-0FF3A12D8F5E}"/>
              </a:ext>
            </a:extLst>
          </p:cNvPr>
          <p:cNvSpPr txBox="1"/>
          <p:nvPr/>
        </p:nvSpPr>
        <p:spPr>
          <a:xfrm>
            <a:off x="742488" y="6612173"/>
            <a:ext cx="3465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E5417D-493F-B245-8204-56E914DFCEC6}"/>
              </a:ext>
            </a:extLst>
          </p:cNvPr>
          <p:cNvSpPr txBox="1"/>
          <p:nvPr/>
        </p:nvSpPr>
        <p:spPr>
          <a:xfrm>
            <a:off x="2408620" y="6586370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942610-2916-8140-BAFB-3304001E1388}"/>
              </a:ext>
            </a:extLst>
          </p:cNvPr>
          <p:cNvSpPr txBox="1"/>
          <p:nvPr/>
        </p:nvSpPr>
        <p:spPr>
          <a:xfrm>
            <a:off x="4243848" y="6561140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AE06B5-A5FC-5F4D-89FC-CEC5A3A0C7A7}"/>
              </a:ext>
            </a:extLst>
          </p:cNvPr>
          <p:cNvSpPr txBox="1"/>
          <p:nvPr/>
        </p:nvSpPr>
        <p:spPr>
          <a:xfrm>
            <a:off x="5950250" y="6586370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DF5F47-9103-4D42-91AF-1C6B70FAF8C3}"/>
              </a:ext>
            </a:extLst>
          </p:cNvPr>
          <p:cNvSpPr txBox="1"/>
          <p:nvPr/>
        </p:nvSpPr>
        <p:spPr>
          <a:xfrm>
            <a:off x="7720891" y="6612173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933E92-163C-3749-A303-E0114040087D}"/>
              </a:ext>
            </a:extLst>
          </p:cNvPr>
          <p:cNvSpPr txBox="1"/>
          <p:nvPr/>
        </p:nvSpPr>
        <p:spPr>
          <a:xfrm>
            <a:off x="9451947" y="6633875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5B5F7A-9E3A-1540-A273-61043D7F2E35}"/>
              </a:ext>
            </a:extLst>
          </p:cNvPr>
          <p:cNvSpPr txBox="1"/>
          <p:nvPr/>
        </p:nvSpPr>
        <p:spPr>
          <a:xfrm>
            <a:off x="11188160" y="6612173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02093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5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5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7" presetClass="entr" presetSubtype="10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5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25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6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25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"/>
                            </p:stCondLst>
                            <p:childTnLst>
                              <p:par>
                                <p:cTn id="3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7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2" dur="25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"/>
                            </p:stCondLst>
                            <p:childTnLst>
                              <p:par>
                                <p:cTn id="4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8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1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4" dur="25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"/>
                            </p:stCondLst>
                            <p:childTnLst>
                              <p:par>
                                <p:cTn id="58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9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1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25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"/>
                            </p:stCondLst>
                            <p:childTnLst>
                              <p:par>
                                <p:cTn id="7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0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1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8" dur="25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250"/>
                            </p:stCondLst>
                            <p:childTnLst>
                              <p:par>
                                <p:cTn id="82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1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1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0" dur="25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5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50"/>
                            </p:stCondLst>
                            <p:childTnLst>
                              <p:par>
                                <p:cTn id="9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2"/>
                  </p:tgtEl>
                </p:cond>
              </p:nextCondLst>
            </p:seq>
            <p:seq concurrent="1" nextAc="seek">
              <p:cTn id="98" restart="whenNotActive" fill="hold" evtFilter="cancelBubble" nodeType="interactiveSeq">
                <p:stCondLst>
                  <p:cond evt="onClick" delay="0">
                    <p:tgtEl>
                      <p:spTgt spid="1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9" fill="hold">
                      <p:stCondLst>
                        <p:cond delay="0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2" dur="25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25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50"/>
                            </p:stCondLst>
                            <p:childTnLst>
                              <p:par>
                                <p:cTn id="10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3"/>
                  </p:tgtEl>
                </p:cond>
              </p:nextCondLst>
            </p:seq>
            <p:seq concurrent="1" nextAc="seek">
              <p:cTn id="110" restart="whenNotActive" fill="hold" evtFilter="cancelBubble" nodeType="interactiveSeq">
                <p:stCondLst>
                  <p:cond evt="onClick" delay="0">
                    <p:tgtEl>
                      <p:spTgt spid="15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1" fill="hold">
                      <p:stCondLst>
                        <p:cond delay="0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25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25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50"/>
                            </p:stCondLst>
                            <p:childTnLst>
                              <p:par>
                                <p:cTn id="118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4"/>
                  </p:tgtEl>
                </p:cond>
              </p:nextCondLst>
            </p:seq>
            <p:seq concurrent="1" nextAc="seek">
              <p:cTn id="122" restart="whenNotActive" fill="hold" evtFilter="cancelBubble" nodeType="interactiveSeq">
                <p:stCondLst>
                  <p:cond evt="onClick" delay="0">
                    <p:tgtEl>
                      <p:spTgt spid="17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3" fill="hold">
                      <p:stCondLst>
                        <p:cond delay="0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6" dur="250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250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"/>
                            </p:stCondLst>
                            <p:childTnLst>
                              <p:par>
                                <p:cTn id="13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0"/>
                  </p:tgtEl>
                </p:cond>
              </p:nextCondLst>
            </p:seq>
            <p:seq concurrent="1" nextAc="seek">
              <p:cTn id="134" restart="whenNotActive" fill="hold" evtFilter="cancelBubble" nodeType="interactiveSeq">
                <p:stCondLst>
                  <p:cond evt="onClick" delay="0">
                    <p:tgtEl>
                      <p:spTgt spid="1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5" fill="hold">
                      <p:stCondLst>
                        <p:cond delay="0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8" dur="25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25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250"/>
                            </p:stCondLst>
                            <p:childTnLst>
                              <p:par>
                                <p:cTn id="142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5"/>
                  </p:tgtEl>
                </p:cond>
              </p:nextCondLst>
            </p:seq>
            <p:seq concurrent="1" nextAc="seek">
              <p:cTn id="146" restart="whenNotActive" fill="hold" evtFilter="cancelBubble" nodeType="interactiveSeq">
                <p:stCondLst>
                  <p:cond evt="onClick" delay="0">
                    <p:tgtEl>
                      <p:spTgt spid="1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7" fill="hold">
                      <p:stCondLst>
                        <p:cond delay="0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0" dur="25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250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250"/>
                            </p:stCondLst>
                            <p:childTnLst>
                              <p:par>
                                <p:cTn id="15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6"/>
                  </p:tgtEl>
                </p:cond>
              </p:nextCondLst>
            </p:seq>
            <p:seq concurrent="1" nextAc="seek">
              <p:cTn id="158" restart="whenNotActive" fill="hold" evtFilter="cancelBubble" nodeType="interactiveSeq">
                <p:stCondLst>
                  <p:cond evt="onClick" delay="0">
                    <p:tgtEl>
                      <p:spTgt spid="1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9" fill="hold">
                      <p:stCondLst>
                        <p:cond delay="0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2" dur="25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250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250"/>
                            </p:stCondLst>
                            <p:childTnLst>
                              <p:par>
                                <p:cTn id="16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2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7"/>
                  </p:tgtEl>
                </p:cond>
              </p:nextCondLst>
            </p:seq>
            <p:seq concurrent="1" nextAc="seek">
              <p:cTn id="170" restart="whenNotActive" fill="hold" evtFilter="cancelBubble" nodeType="interactiveSeq">
                <p:stCondLst>
                  <p:cond evt="onClick" delay="0">
                    <p:tgtEl>
                      <p:spTgt spid="1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1" fill="hold">
                      <p:stCondLst>
                        <p:cond delay="0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4" dur="25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25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250"/>
                            </p:stCondLst>
                            <p:childTnLst>
                              <p:par>
                                <p:cTn id="178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8"/>
                  </p:tgtEl>
                </p:cond>
              </p:nextCondLst>
            </p:seq>
            <p:seq concurrent="1" nextAc="seek">
              <p:cTn id="182" restart="whenNotActive" fill="hold" evtFilter="cancelBubble" nodeType="interactiveSeq">
                <p:stCondLst>
                  <p:cond evt="onClick" delay="0">
                    <p:tgtEl>
                      <p:spTgt spid="1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3" fill="hold">
                      <p:stCondLst>
                        <p:cond delay="0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6" dur="25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25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250"/>
                            </p:stCondLst>
                            <p:childTnLst>
                              <p:par>
                                <p:cTn id="19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1"/>
                  </p:tgtEl>
                </p:cond>
              </p:nextCondLst>
            </p:seq>
            <p:seq concurrent="1" nextAc="seek">
              <p:cTn id="194" restart="whenNotActive" fill="hold" evtFilter="cancelBubble" nodeType="interactiveSeq">
                <p:stCondLst>
                  <p:cond evt="onClick" delay="0">
                    <p:tgtEl>
                      <p:spTgt spid="1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5" fill="hold">
                      <p:stCondLst>
                        <p:cond delay="0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8" dur="250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250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250"/>
                            </p:stCondLst>
                            <p:childTnLst>
                              <p:par>
                                <p:cTn id="202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9"/>
                  </p:tgtEl>
                </p:cond>
              </p:nextCondLst>
            </p:seq>
            <p:seq concurrent="1" nextAc="seek">
              <p:cTn id="206" restart="whenNotActive" fill="hold" evtFilter="cancelBubble" nodeType="interactiveSeq">
                <p:stCondLst>
                  <p:cond evt="onClick" delay="0">
                    <p:tgtEl>
                      <p:spTgt spid="1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7" fill="hold">
                      <p:stCondLst>
                        <p:cond delay="0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0" dur="25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25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250"/>
                            </p:stCondLst>
                            <p:childTnLst>
                              <p:par>
                                <p:cTn id="21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0"/>
                  </p:tgtEl>
                </p:cond>
              </p:nextCondLst>
            </p:seq>
            <p:seq concurrent="1" nextAc="seek">
              <p:cTn id="218" restart="whenNotActive" fill="hold" evtFilter="cancelBubble" nodeType="interactiveSeq">
                <p:stCondLst>
                  <p:cond evt="onClick" delay="0">
                    <p:tgtEl>
                      <p:spTgt spid="1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9" fill="hold">
                      <p:stCondLst>
                        <p:cond delay="0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2" dur="25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25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250"/>
                            </p:stCondLst>
                            <p:childTnLst>
                              <p:par>
                                <p:cTn id="22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8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1"/>
                  </p:tgtEl>
                </p:cond>
              </p:nextCondLst>
            </p:seq>
            <p:seq concurrent="1" nextAc="seek">
              <p:cTn id="230" restart="whenNotActive" fill="hold" evtFilter="cancelBubble" nodeType="interactiveSeq">
                <p:stCondLst>
                  <p:cond evt="onClick" delay="0">
                    <p:tgtEl>
                      <p:spTgt spid="1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1" fill="hold">
                      <p:stCondLst>
                        <p:cond delay="0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4" dur="25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25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250"/>
                            </p:stCondLst>
                            <p:childTnLst>
                              <p:par>
                                <p:cTn id="238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0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2"/>
                  </p:tgtEl>
                </p:cond>
              </p:nextCondLst>
            </p:seq>
            <p:seq concurrent="1" nextAc="seek">
              <p:cTn id="242" restart="whenNotActive" fill="hold" evtFilter="cancelBubble" nodeType="interactiveSeq">
                <p:stCondLst>
                  <p:cond evt="onClick" delay="0">
                    <p:tgtEl>
                      <p:spTgt spid="1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3" fill="hold">
                      <p:stCondLst>
                        <p:cond delay="0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6" dur="250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" dur="250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250"/>
                            </p:stCondLst>
                            <p:childTnLst>
                              <p:par>
                                <p:cTn id="25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3"/>
                  </p:tgtEl>
                </p:cond>
              </p:nextCondLst>
            </p:seq>
            <p:seq concurrent="1" nextAc="seek">
              <p:cTn id="254" restart="whenNotActive" fill="hold" evtFilter="cancelBubble" nodeType="interactiveSeq">
                <p:stCondLst>
                  <p:cond evt="onClick" delay="0">
                    <p:tgtEl>
                      <p:spTgt spid="1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5" fill="hold">
                      <p:stCondLst>
                        <p:cond delay="0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8" dur="25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25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250"/>
                            </p:stCondLst>
                            <p:childTnLst>
                              <p:par>
                                <p:cTn id="262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4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4"/>
                  </p:tgtEl>
                </p:cond>
              </p:nextCondLst>
            </p:seq>
            <p:seq concurrent="1" nextAc="seek">
              <p:cTn id="266" restart="whenNotActive" fill="hold" evtFilter="cancelBubble" nodeType="interactiveSeq">
                <p:stCondLst>
                  <p:cond evt="onClick" delay="0">
                    <p:tgtEl>
                      <p:spTgt spid="1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7" fill="hold">
                      <p:stCondLst>
                        <p:cond delay="0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0" dur="25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25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3" fill="hold">
                            <p:stCondLst>
                              <p:cond delay="250"/>
                            </p:stCondLst>
                            <p:childTnLst>
                              <p:par>
                                <p:cTn id="27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5"/>
                  </p:tgtEl>
                </p:cond>
              </p:nextCondLst>
            </p:seq>
            <p:seq concurrent="1" nextAc="seek">
              <p:cTn id="278" restart="whenNotActive" fill="hold" evtFilter="cancelBubble" nodeType="interactiveSeq">
                <p:stCondLst>
                  <p:cond evt="onClick" delay="0">
                    <p:tgtEl>
                      <p:spTgt spid="1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9" fill="hold">
                      <p:stCondLst>
                        <p:cond delay="0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7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2" dur="250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250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250"/>
                            </p:stCondLst>
                            <p:childTnLst>
                              <p:par>
                                <p:cTn id="28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8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6"/>
                  </p:tgtEl>
                </p:cond>
              </p:nextCondLst>
            </p:seq>
            <p:seq concurrent="1" nextAc="seek">
              <p:cTn id="290" restart="whenNotActive" fill="hold" evtFilter="cancelBubble" nodeType="interactiveSeq">
                <p:stCondLst>
                  <p:cond evt="onClick" delay="0">
                    <p:tgtEl>
                      <p:spTgt spid="1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1" fill="hold">
                      <p:stCondLst>
                        <p:cond delay="0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94" dur="250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250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7" fill="hold">
                            <p:stCondLst>
                              <p:cond delay="250"/>
                            </p:stCondLst>
                            <p:childTnLst>
                              <p:par>
                                <p:cTn id="298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0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7"/>
                  </p:tgtEl>
                </p:cond>
              </p:nextCondLst>
            </p:seq>
            <p:seq concurrent="1" nextAc="seek">
              <p:cTn id="302" restart="whenNotActive" fill="hold" evtFilter="cancelBubble" nodeType="interactiveSeq">
                <p:stCondLst>
                  <p:cond evt="onClick" delay="0">
                    <p:tgtEl>
                      <p:spTgt spid="1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3" fill="hold">
                      <p:stCondLst>
                        <p:cond delay="0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6" dur="25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" dur="25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9" fill="hold">
                            <p:stCondLst>
                              <p:cond delay="250"/>
                            </p:stCondLst>
                            <p:childTnLst>
                              <p:par>
                                <p:cTn id="31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2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3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2"/>
                  </p:tgtEl>
                </p:cond>
              </p:nextCondLst>
            </p:seq>
            <p:seq concurrent="1" nextAc="seek">
              <p:cTn id="314" restart="whenNotActive" fill="hold" evtFilter="cancelBubble" nodeType="interactiveSeq">
                <p:stCondLst>
                  <p:cond evt="onClick" delay="0">
                    <p:tgtEl>
                      <p:spTgt spid="1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5" fill="hold">
                      <p:stCondLst>
                        <p:cond delay="0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8" dur="25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25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1" fill="hold">
                            <p:stCondLst>
                              <p:cond delay="250"/>
                            </p:stCondLst>
                            <p:childTnLst>
                              <p:par>
                                <p:cTn id="322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4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5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8"/>
                  </p:tgtEl>
                </p:cond>
              </p:nextCondLst>
            </p:seq>
            <p:seq concurrent="1" nextAc="seek">
              <p:cTn id="326" restart="whenNotActive" fill="hold" evtFilter="cancelBubble" nodeType="interactiveSeq">
                <p:stCondLst>
                  <p:cond evt="onClick" delay="0">
                    <p:tgtEl>
                      <p:spTgt spid="1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7" fill="hold">
                      <p:stCondLst>
                        <p:cond delay="0"/>
                      </p:stCondLst>
                      <p:childTnLst>
                        <p:par>
                          <p:cTn id="328" fill="hold">
                            <p:stCondLst>
                              <p:cond delay="0"/>
                            </p:stCondLst>
                            <p:childTnLst>
                              <p:par>
                                <p:cTn id="329" presetID="17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0" dur="25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25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3" fill="hold">
                            <p:stCondLst>
                              <p:cond delay="250"/>
                            </p:stCondLst>
                            <p:childTnLst>
                              <p:par>
                                <p:cTn id="33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6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7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9"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3" grpId="0" animBg="1"/>
      <p:bldP spid="164" grpId="0" animBg="1"/>
      <p:bldP spid="165" grpId="0" animBg="1"/>
      <p:bldP spid="166" grpId="0" animBg="1"/>
      <p:bldP spid="167" grpId="0" animBg="1"/>
      <p:bldP spid="168" grpId="0" animBg="1"/>
      <p:bldP spid="169" grpId="0" animBg="1"/>
      <p:bldP spid="170" grpId="0" animBg="1"/>
      <p:bldP spid="171" grpId="0" animBg="1"/>
      <p:bldP spid="172" grpId="0" animBg="1"/>
    </p:bldLst>
  </p:timing>
</p:sld>
</file>

<file path=ppt/theme/theme1.xml><?xml version="1.0" encoding="utf-8"?>
<a:theme xmlns:a="http://schemas.openxmlformats.org/drawingml/2006/main" name="AccentBox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33B589"/>
      </a:accent1>
      <a:accent2>
        <a:srgbClr val="2FB1BC"/>
      </a:accent2>
      <a:accent3>
        <a:srgbClr val="5DA5ED"/>
      </a:accent3>
      <a:accent4>
        <a:srgbClr val="4E5BEB"/>
      </a:accent4>
      <a:accent5>
        <a:srgbClr val="986EEE"/>
      </a:accent5>
      <a:accent6>
        <a:srgbClr val="C34EEB"/>
      </a:accent6>
      <a:hlink>
        <a:srgbClr val="AE6981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FadeVTI">
  <a:themeElements>
    <a:clrScheme name="AnalogousFromRegularSeedLeftStep">
      <a:dk1>
        <a:srgbClr val="000000"/>
      </a:dk1>
      <a:lt1>
        <a:srgbClr val="FFFFFF"/>
      </a:lt1>
      <a:dk2>
        <a:srgbClr val="1F301B"/>
      </a:dk2>
      <a:lt2>
        <a:srgbClr val="F3F0F0"/>
      </a:lt2>
      <a:accent1>
        <a:srgbClr val="24B1B9"/>
      </a:accent1>
      <a:accent2>
        <a:srgbClr val="17B77D"/>
      </a:accent2>
      <a:accent3>
        <a:srgbClr val="24B945"/>
      </a:accent3>
      <a:accent4>
        <a:srgbClr val="36B817"/>
      </a:accent4>
      <a:accent5>
        <a:srgbClr val="7AB122"/>
      </a:accent5>
      <a:accent6>
        <a:srgbClr val="A9A515"/>
      </a:accent6>
      <a:hlink>
        <a:srgbClr val="C2504A"/>
      </a:hlink>
      <a:folHlink>
        <a:srgbClr val="7F7F7F"/>
      </a:folHlink>
    </a:clrScheme>
    <a:fontScheme name="Custom 49">
      <a:majorFont>
        <a:latin typeface="Yu Gothic"/>
        <a:ea typeface=""/>
        <a:cs typeface=""/>
      </a:majorFont>
      <a:minorFont>
        <a:latin typeface="Yu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442</Words>
  <Application>Microsoft Macintosh PowerPoint</Application>
  <PresentationFormat>Widescreen</PresentationFormat>
  <Paragraphs>87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Yu Gothic</vt:lpstr>
      <vt:lpstr>Aharoni</vt:lpstr>
      <vt:lpstr>Arial</vt:lpstr>
      <vt:lpstr>Calibri</vt:lpstr>
      <vt:lpstr>Neue Haas Grotesk Text Pro</vt:lpstr>
      <vt:lpstr>AccentBoxVTI</vt:lpstr>
      <vt:lpstr>FadeVTI</vt:lpstr>
      <vt:lpstr>Was wir an Ostern gemacht haben </vt:lpstr>
      <vt:lpstr>Spielen Sie Memory.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Annette Fromel (LIN)</dc:creator>
  <cp:lastModifiedBy>Annette Fromel</cp:lastModifiedBy>
  <cp:revision>35</cp:revision>
  <dcterms:created xsi:type="dcterms:W3CDTF">2020-09-12T05:16:34Z</dcterms:created>
  <dcterms:modified xsi:type="dcterms:W3CDTF">2023-04-11T10:58:55Z</dcterms:modified>
</cp:coreProperties>
</file>

<file path=docProps/thumbnail.jpeg>
</file>